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70" r:id="rId1"/>
  </p:sldMasterIdLst>
  <p:notesMasterIdLst>
    <p:notesMasterId r:id="rId23"/>
  </p:notesMasterIdLst>
  <p:handoutMasterIdLst>
    <p:handoutMasterId r:id="rId24"/>
  </p:handoutMasterIdLst>
  <p:sldIdLst>
    <p:sldId id="352" r:id="rId2"/>
    <p:sldId id="292" r:id="rId3"/>
    <p:sldId id="344" r:id="rId4"/>
    <p:sldId id="348" r:id="rId5"/>
    <p:sldId id="347" r:id="rId6"/>
    <p:sldId id="317" r:id="rId7"/>
    <p:sldId id="320" r:id="rId8"/>
    <p:sldId id="321" r:id="rId9"/>
    <p:sldId id="345" r:id="rId10"/>
    <p:sldId id="349" r:id="rId11"/>
    <p:sldId id="326" r:id="rId12"/>
    <p:sldId id="329" r:id="rId13"/>
    <p:sldId id="330" r:id="rId14"/>
    <p:sldId id="331" r:id="rId15"/>
    <p:sldId id="332" r:id="rId16"/>
    <p:sldId id="335" r:id="rId17"/>
    <p:sldId id="336" r:id="rId18"/>
    <p:sldId id="337" r:id="rId19"/>
    <p:sldId id="338" r:id="rId20"/>
    <p:sldId id="339" r:id="rId21"/>
    <p:sldId id="340" r:id="rId22"/>
  </p:sldIdLst>
  <p:sldSz cx="9144000" cy="6858000" type="screen4x3"/>
  <p:notesSz cx="6735763" cy="9866313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4FB4FF"/>
    <a:srgbClr val="FFCC00"/>
    <a:srgbClr val="FFCCCC"/>
    <a:srgbClr val="FFFF00"/>
    <a:srgbClr val="FF9900"/>
    <a:srgbClr val="66FF66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98" autoAdjust="0"/>
    <p:restoredTop sz="94624" autoAdjust="0"/>
  </p:normalViewPr>
  <p:slideViewPr>
    <p:cSldViewPr>
      <p:cViewPr>
        <p:scale>
          <a:sx n="51" d="100"/>
          <a:sy n="51" d="100"/>
        </p:scale>
        <p:origin x="-119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65535"/>
  <ax:ocxPr ax:name="BackColor" ax:value="10040064"/>
  <ax:ocxPr ax:name="Caption" ax:value="16"/>
  <ax:ocxPr ax:name="Size" ax:value="7197;2752"/>
  <ax:ocxPr ax:name="FontName" ax:value="VNI-Times"/>
  <ax:ocxPr ax:name="FontEffects" ax:value="1073741825"/>
  <ax:ocxPr ax:name="FontHeight" ax:value="960"/>
  <ax:ocxPr ax:name="FontCharSet" ax:value="0"/>
  <ax:ocxPr ax:name="FontPitchAndFamily" ax:value="2"/>
  <ax:ocxPr ax:name="ParagraphAlign" ax:value="3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16777088"/>
  <ax:ocxPr ax:name="BackColor" ax:value="10040064"/>
  <ax:ocxPr ax:name="Caption" ax:value="26"/>
  <ax:ocxPr ax:name="Size" ax:value="7197;2963"/>
  <ax:ocxPr ax:name="FontName" ax:value="VNI-Times"/>
  <ax:ocxPr ax:name="FontEffects" ax:value="1073741825"/>
  <ax:ocxPr ax:name="FontHeight" ax:value="960"/>
  <ax:ocxPr ax:name="FontCharSet" ax:value="0"/>
  <ax:ocxPr ax:name="FontPitchAndFamily" ax:value="2"/>
  <ax:ocxPr ax:name="ParagraphAlign" ax:value="3"/>
  <ax:ocxPr ax:name="FontWeight" ax:value="700"/>
</ax:ocx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65535"/>
  <ax:ocxPr ax:name="BackColor" ax:value="10040064"/>
  <ax:ocxPr ax:name="Caption" ax:value="29"/>
  <ax:ocxPr ax:name="Size" ax:value="7197;2963"/>
  <ax:ocxPr ax:name="FontName" ax:value="VNI-Times"/>
  <ax:ocxPr ax:name="FontEffects" ax:value="1073741825"/>
  <ax:ocxPr ax:name="FontHeight" ax:value="960"/>
  <ax:ocxPr ax:name="FontCharSet" ax:value="0"/>
  <ax:ocxPr ax:name="FontPitchAndFamily" ax:value="2"/>
  <ax:ocxPr ax:name="ParagraphAlign" ax:value="3"/>
  <ax:ocxPr ax:name="FontWeight" ax:value="700"/>
</ax:ocx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16777088"/>
  <ax:ocxPr ax:name="BackColor" ax:value="10040064"/>
  <ax:ocxPr ax:name="Caption" ax:value="27"/>
  <ax:ocxPr ax:name="Size" ax:value="7197;2963"/>
  <ax:ocxPr ax:name="FontName" ax:value="VNI-Times"/>
  <ax:ocxPr ax:name="FontEffects" ax:value="1073741825"/>
  <ax:ocxPr ax:name="FontHeight" ax:value="960"/>
  <ax:ocxPr ax:name="FontCharSet" ax:value="0"/>
  <ax:ocxPr ax:name="FontPitchAndFamily" ax:value="2"/>
  <ax:ocxPr ax:name="ParagraphAlign" ax:value="3"/>
  <ax:ocxPr ax:name="FontWeight" ax:value="700"/>
</ax:ocx>
</file>

<file path=ppt/activeX/activeX5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Size" ax:value="1058;1058"/>
  <ax:ocxPr ax:name="FontName" ax:value="Arial"/>
  <ax:ocxPr ax:name="FontHeight" ax:value="285"/>
  <ax:ocxPr ax:name="FontCharSet" ax:value="0"/>
  <ax:ocxPr ax:name="FontPitchAndFamily" ax:value="2"/>
  <ax:ocxPr ax:name="ParagraphAlign" ax:value="3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07CC98-F612-415E-AA6D-B5061DA69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DDB17B-FBCE-44CD-84A4-7EBA88E3B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FD4B5-7C74-4AC8-938C-F62472B794F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1C8B3-7B83-417F-A86F-E10F1DF8FCF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FD1A5-5731-4E13-9455-8C8B7E91EDA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69618-C6AC-4965-9442-4C99AA82B71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F9D95-E1F0-4292-AA4E-F6CD92E140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38F3D-496A-4BFC-B0E0-C07FA1BEDE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1B8C3-80EA-4170-B2D8-320A1DBA7D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63A5-916C-40BF-8F10-B91F214945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F3EB0-AA31-440A-AEB8-86DB45096F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58377-5891-4B90-8570-8EC8F2C736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00A52-0F18-4D8F-A1EF-4AFD9A8EDC3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E11F2-EBE3-4BA0-A4E5-160EA2D238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BC473-351F-4372-B779-E38E75CAB3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47C82-22AF-4687-B937-377736AB8B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9A2F5-8DF7-4EF5-AE42-334562AE00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1230E2-ED48-4F07-8533-8B212035C3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va21.org/pictures/20041130115313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khuyennongvn.gov.vn/anh/rausach2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antri.com.vn/xa-hoi/hinh-anh-tan-hoang-ngap-lut-sau-con-bao-so-6-764450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vietbao.vn/Xa-hoi/Bao-so-2-cach-bo-bien-Binh-Dinh-Quang-Ngai-50-km/45249416/15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057400"/>
            <a:ext cx="868680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ĐỊA LÍ - LỚP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3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3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KHÍ HẬU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Luoc do khi hau Viet Nam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14300" y="76200"/>
            <a:ext cx="89154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81400" y="6472238"/>
            <a:ext cx="33067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/>
              <a:t>Hình</a:t>
            </a:r>
            <a:r>
              <a:rPr lang="en-US" b="1" dirty="0"/>
              <a:t> 1</a:t>
            </a:r>
            <a:r>
              <a:rPr lang="en-US" dirty="0">
                <a:latin typeface="+mn-lt"/>
              </a:rPr>
              <a:t>. </a:t>
            </a:r>
            <a:r>
              <a:rPr lang="en-US" dirty="0" err="1">
                <a:latin typeface="+mn-lt"/>
              </a:rPr>
              <a:t>Lược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đồ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khí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hậu</a:t>
            </a:r>
            <a:endParaRPr lang="vi-VN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134938"/>
            <a:ext cx="8915400" cy="13890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>
                <a:solidFill>
                  <a:srgbClr val="000099"/>
                </a:solidFill>
              </a:rPr>
              <a:t>    Dựa vào bảng số lệu, hãy nhận xét về sự chênh lệch nhiệt độ trung bình giữa tháng 1 và tháng 7 của Hà Nội và  Thành phố Hồ Chí Minh.</a:t>
            </a:r>
          </a:p>
        </p:txBody>
      </p:sp>
      <p:sp>
        <p:nvSpPr>
          <p:cNvPr id="205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688FCC-A56C-4394-9341-0BCE4DD863B4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graphicFrame>
        <p:nvGraphicFramePr>
          <p:cNvPr id="83971" name="Group 3"/>
          <p:cNvGraphicFramePr>
            <a:graphicFrameLocks noGrp="1"/>
          </p:cNvGraphicFramePr>
          <p:nvPr/>
        </p:nvGraphicFramePr>
        <p:xfrm>
          <a:off x="457200" y="1600200"/>
          <a:ext cx="8229600" cy="5127308"/>
        </p:xfrm>
        <a:graphic>
          <a:graphicData uri="http://schemas.openxmlformats.org/drawingml/2006/table">
            <a:tbl>
              <a:tblPr/>
              <a:tblGrid>
                <a:gridCol w="2819400"/>
                <a:gridCol w="2667000"/>
                <a:gridCol w="2743200"/>
              </a:tblGrid>
              <a:tr h="113188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Địa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Nhiệt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độ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trung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bình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 ( 0</a:t>
                      </a:r>
                      <a:r>
                        <a:rPr kumimoji="0" lang="en-US" sz="4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1131888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Hà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Nội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TP.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Hồ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Chí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Minh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5" name="AutoShape 2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600200"/>
            <a:ext cx="304800" cy="533400"/>
          </a:xfrm>
          <a:prstGeom prst="actionButtonBackPrevious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  <p:controls>
      <p:control spid="4098" name="Label1" r:id="rId2" imgW="2590920" imgH="990720"/>
      <p:control spid="4099" name="Label2" r:id="rId3" imgW="2590920" imgH="1066680"/>
      <p:control spid="4100" name="Label3" r:id="rId4" imgW="2590920" imgH="1066680"/>
      <p:control spid="4101" name="Label4" r:id="rId5" imgW="2590920" imgH="1066680"/>
      <p:control spid="4102" name="CommandButton1" r:id="rId6" imgW="380880" imgH="3808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2341C4-F1C8-4498-8283-6BC441E3417C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287588" y="182563"/>
            <a:ext cx="5105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Bài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3:   KHÍ HẬU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1830388" y="792163"/>
            <a:ext cx="61722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1905000" y="914400"/>
            <a:ext cx="6248400" cy="4495800"/>
          </a:xfrm>
          <a:prstGeom prst="cloudCallout">
            <a:avLst>
              <a:gd name="adj1" fmla="val -46620"/>
              <a:gd name="adj2" fmla="val 54847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Ảnh hưởng của khí hậu đối với đời sống và hoạt động sản xuất của con người</a:t>
            </a:r>
            <a:r>
              <a:rPr lang="en-US" sz="3600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chemeClr val="bg1"/>
                </a:solidFill>
              </a:rPr>
              <a:t>ra    sao?</a:t>
            </a:r>
          </a:p>
        </p:txBody>
      </p:sp>
      <p:sp>
        <p:nvSpPr>
          <p:cNvPr id="16390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2743200"/>
            <a:ext cx="457200" cy="381000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6391" name="Picture 8" descr="animated icon myspac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419600"/>
            <a:ext cx="68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9" name="Oval 9"/>
          <p:cNvSpPr>
            <a:spLocks noChangeArrowheads="1"/>
          </p:cNvSpPr>
          <p:nvPr/>
        </p:nvSpPr>
        <p:spPr bwMode="auto">
          <a:xfrm>
            <a:off x="3124200" y="5410200"/>
            <a:ext cx="4038600" cy="11430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NHẬN XÉT</a:t>
            </a:r>
          </a:p>
        </p:txBody>
      </p:sp>
      <p:sp>
        <p:nvSpPr>
          <p:cNvPr id="16393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62200" y="5867400"/>
            <a:ext cx="685800" cy="304800"/>
          </a:xfrm>
          <a:prstGeom prst="actionButtonForwardNex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</a:rPr>
              <a:t>Nhất nước nhì phân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D75E91-4815-414F-9D0B-84CE78929B36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17413" name="Picture 4" descr="http://www.va21.org/pictures/20041130115313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04800" y="10668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CA73E6-A953-40C4-AAB3-1400CFAABC21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Rau tươi nhờ  tưới nước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18437" name="Picture 4" descr="http://www.khuyennongvn.gov.vn/anh/rausach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352550" y="1295400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1F6682-8E59-4A9B-91EB-751F5055205D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" y="5410200"/>
            <a:ext cx="8839200" cy="1016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solidFill>
                  <a:srgbClr val="002060"/>
                </a:solidFill>
              </a:rPr>
              <a:t>Cơn bão số 6 </a:t>
            </a:r>
            <a:r>
              <a:rPr lang="vi-VN" sz="2000">
                <a:solidFill>
                  <a:srgbClr val="002060"/>
                </a:solidFill>
                <a:hlinkClick r:id="rId2"/>
              </a:rPr>
              <a:t>quét dọc các tỉnh ven biển miền Trung</a:t>
            </a:r>
            <a:r>
              <a:rPr lang="vi-VN" sz="2000">
                <a:solidFill>
                  <a:srgbClr val="002060"/>
                </a:solidFill>
              </a:rPr>
              <a:t>, gây nhiều thiệt hại về tài sản. Đây là hình ảnh bão giật đổ hàng loạt cây xanh ở huyện Hậu Lộc, Thanh Hóa (Ảnh: Duy Tuyên)</a:t>
            </a:r>
            <a:endParaRPr lang="en-US" sz="2000" b="1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00200" y="-762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</a:rPr>
              <a:t>Nạn lụt</a:t>
            </a:r>
          </a:p>
        </p:txBody>
      </p:sp>
      <p:pic>
        <p:nvPicPr>
          <p:cNvPr id="19461" name="Picture 7" descr="http://dantri4.vcmedia.vn/Jgn6cCIPnccccccccccc/Image/2013/08/Mua-kinh-hoang-HN-chim-nghim/6-8c8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381000"/>
            <a:ext cx="8178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EC35A2-1AE8-49A7-A67C-D405B1332145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20483" name="Picture 2" descr="Hinh_127(1)%5b1%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990600"/>
            <a:ext cx="464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ha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96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209800" y="1524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HẠN HÁN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8ADC22-19B0-495C-AC48-08EEFAB203BC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21507" name="Picture 2" descr="small_1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1295400"/>
            <a:ext cx="457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han%20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403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23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THIẾU NƯỚC TRẦM TRỌNG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8D4B4E-B8DE-4260-93CB-D6343315B2C4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graphicFrame>
        <p:nvGraphicFramePr>
          <p:cNvPr id="95234" name="Group 2"/>
          <p:cNvGraphicFramePr>
            <a:graphicFrameLocks noGrp="1"/>
          </p:cNvGraphicFramePr>
          <p:nvPr/>
        </p:nvGraphicFramePr>
        <p:xfrm>
          <a:off x="384175" y="4494213"/>
          <a:ext cx="8641080" cy="2438400"/>
        </p:xfrm>
        <a:graphic>
          <a:graphicData uri="http://schemas.openxmlformats.org/drawingml/2006/table">
            <a:tbl>
              <a:tblPr/>
              <a:tblGrid>
                <a:gridCol w="8432800"/>
                <a:gridCol w="208280"/>
              </a:tblGrid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Chủ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nhật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, 05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Tháng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tám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2007, 20:04 GMT+7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3075">
                <a:tc gridSpan="2">
                  <a:txBody>
                    <a:bodyPr/>
                    <a:lstStyle/>
                    <a:p>
                      <a:pPr marL="0" marR="0" lvl="0" indent="0" algn="just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*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Vùng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ven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biển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Bắc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và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Bộ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đề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phòng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nước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dâng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và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thủy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triều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3-5mBản tin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phát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lúc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17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giờ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30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ngày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5.8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Trung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tâm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Dự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báo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khí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tượng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thủy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văn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T.Ư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biết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hồi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16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giờ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cùng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ngày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trí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tâm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bão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2 ở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vào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khoảng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14,7..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FF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9" name="Picture 14" descr="Bao so 2 cach bo bien Binh Dinh Quang Ngai 50 k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958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5" descr="1-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593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60821F-213E-4E9D-9AF8-2AE93E3A1FBD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23555" name="Picture 2" descr="floydani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449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ase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57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2133600" y="304800"/>
            <a:ext cx="510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</a:rPr>
              <a:t>BÃO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3" name="Rectangle 17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3:   KHÍ HẬU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5F17A3-0654-442C-97D7-45BC2D994953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667000" y="1546225"/>
            <a:ext cx="464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Thảo luận nhóm đôi theo phiếu học tập</a:t>
            </a: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685800" y="1066800"/>
            <a:ext cx="7772400" cy="5638800"/>
          </a:xfrm>
          <a:prstGeom prst="wedgeEllipseCallout">
            <a:avLst>
              <a:gd name="adj1" fmla="val -47810"/>
              <a:gd name="adj2" fmla="val 46625"/>
            </a:avLst>
          </a:prstGeom>
          <a:gradFill rotWithShape="1">
            <a:gsLst>
              <a:gs pos="0">
                <a:srgbClr val="FF9900">
                  <a:alpha val="53998"/>
                </a:srgbClr>
              </a:gs>
              <a:gs pos="100000">
                <a:schemeClr val="bg1">
                  <a:alpha val="75998"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3600" b="1">
                <a:solidFill>
                  <a:srgbClr val="000099"/>
                </a:solidFill>
              </a:rPr>
              <a:t>Chỉ vị trí của Việt Nam trên quả Địa cầu và cho biết nước ta nằm ở đới khí hậu nào? Ở đới khí hậu đó, nước ta có khí hậu  nóng hay lạnh?</a:t>
            </a:r>
          </a:p>
        </p:txBody>
      </p:sp>
      <p:sp>
        <p:nvSpPr>
          <p:cNvPr id="10246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838200"/>
            <a:ext cx="457200" cy="304800"/>
          </a:xfrm>
          <a:prstGeom prst="actionButtonBackPrevious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247" name="Line 18"/>
          <p:cNvSpPr>
            <a:spLocks noChangeShapeType="1"/>
          </p:cNvSpPr>
          <p:nvPr/>
        </p:nvSpPr>
        <p:spPr bwMode="auto">
          <a:xfrm>
            <a:off x="1752600" y="914400"/>
            <a:ext cx="62484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4E0122-F14E-4E34-B26D-908BCCA9A05A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953000" y="5791200"/>
            <a:ext cx="4191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000"/>
              <a:t>Hậu quả sau lũ ở Bản Khoang, Sa Pa, Lào Cai. </a:t>
            </a:r>
            <a:r>
              <a:rPr lang="vi-VN" sz="2000" i="1"/>
              <a:t>Ảnh: Long Huyền</a:t>
            </a:r>
            <a:endParaRPr lang="en-US" sz="2000" b="1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295400" y="3048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THIỆT HẠI DO BÃO</a:t>
            </a:r>
          </a:p>
        </p:txBody>
      </p:sp>
      <p:sp>
        <p:nvSpPr>
          <p:cNvPr id="2458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457200"/>
            <a:ext cx="304800" cy="228600"/>
          </a:xfrm>
          <a:prstGeom prst="actionButtonBackPreviou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4582" name="Picture 9" descr="Cây cối ở huyện Hậu Lộc bị gãy đổ hàng loạt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426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1" descr="http://cdn.ktdt.vn/mfiles/data/2013/09/8101FB45/ml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90600"/>
            <a:ext cx="441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38400" y="122238"/>
            <a:ext cx="449580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luận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830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562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sz="4400" b="1" dirty="0" err="1" smtClean="0">
                <a:solidFill>
                  <a:srgbClr val="002060"/>
                </a:solidFill>
              </a:rPr>
              <a:t>Khí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hậu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nước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thuận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lợi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cây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cối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phát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triển</a:t>
            </a:r>
            <a:r>
              <a:rPr lang="en-US" sz="4400" b="1" dirty="0" smtClean="0">
                <a:solidFill>
                  <a:srgbClr val="002060"/>
                </a:solidFill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</a:rPr>
              <a:t>xanh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tốt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quanh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năm</a:t>
            </a:r>
            <a:r>
              <a:rPr lang="en-US" sz="4400" b="1" dirty="0" smtClean="0">
                <a:solidFill>
                  <a:srgbClr val="002060"/>
                </a:solidFill>
              </a:rPr>
              <a:t>.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sz="4400" b="1" dirty="0" smtClean="0">
                <a:solidFill>
                  <a:srgbClr val="002060"/>
                </a:solidFill>
              </a:rPr>
              <a:t>      </a:t>
            </a:r>
            <a:r>
              <a:rPr lang="en-US" sz="4400" b="1" dirty="0" err="1" smtClean="0">
                <a:solidFill>
                  <a:srgbClr val="002060"/>
                </a:solidFill>
              </a:rPr>
              <a:t>Nhưng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cũng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gây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ra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một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số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khó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khăn</a:t>
            </a:r>
            <a:r>
              <a:rPr lang="en-US" sz="4400" b="1" dirty="0" smtClean="0">
                <a:solidFill>
                  <a:srgbClr val="002060"/>
                </a:solidFill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</a:rPr>
              <a:t>cụ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thể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là</a:t>
            </a:r>
            <a:r>
              <a:rPr lang="en-US" sz="4400" b="1" dirty="0" smtClean="0">
                <a:solidFill>
                  <a:srgbClr val="002060"/>
                </a:solidFill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</a:rPr>
              <a:t>có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năm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mưa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lớn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gây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lũ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lụt</a:t>
            </a:r>
            <a:r>
              <a:rPr lang="en-US" sz="4400" b="1" dirty="0" smtClean="0">
                <a:solidFill>
                  <a:srgbClr val="002060"/>
                </a:solidFill>
              </a:rPr>
              <a:t>; </a:t>
            </a:r>
            <a:r>
              <a:rPr lang="en-US" sz="4400" b="1" dirty="0" err="1" smtClean="0">
                <a:solidFill>
                  <a:srgbClr val="002060"/>
                </a:solidFill>
              </a:rPr>
              <a:t>có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năm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ít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mưa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gây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hạn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hán</a:t>
            </a:r>
            <a:r>
              <a:rPr lang="en-US" sz="4400" b="1" dirty="0" smtClean="0">
                <a:solidFill>
                  <a:srgbClr val="002060"/>
                </a:solidFill>
              </a:rPr>
              <a:t>; </a:t>
            </a:r>
            <a:r>
              <a:rPr lang="en-US" sz="4400" b="1" dirty="0" err="1" smtClean="0">
                <a:solidFill>
                  <a:srgbClr val="002060"/>
                </a:solidFill>
              </a:rPr>
              <a:t>bão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có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sức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tàn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phá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lớn</a:t>
            </a:r>
            <a:r>
              <a:rPr lang="en-US" sz="4400" b="1" dirty="0" smtClean="0">
                <a:solidFill>
                  <a:srgbClr val="002060"/>
                </a:solidFill>
              </a:rPr>
              <a:t>,…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F18356-2281-4180-8A57-5BCC7D1CB927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5605" name="Line 3"/>
          <p:cNvSpPr>
            <a:spLocks noChangeShapeType="1"/>
          </p:cNvSpPr>
          <p:nvPr/>
        </p:nvSpPr>
        <p:spPr bwMode="auto">
          <a:xfrm>
            <a:off x="1905000" y="838200"/>
            <a:ext cx="5715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838200"/>
            <a:ext cx="228600" cy="381000"/>
          </a:xfrm>
          <a:prstGeom prst="actionButtonHom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Luoc do khi hau Viet Nam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2514600"/>
            <a:ext cx="2895600" cy="193833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Hãy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nêu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đặc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điểm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của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khí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hậu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nhiệt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đới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gió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mùa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ở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nước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>
              <a:defRPr/>
            </a:pP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Luoc do khi hau Viet Nam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838200" y="1066800"/>
            <a:ext cx="8001000" cy="5334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76200"/>
            <a:ext cx="8839200" cy="1077913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Chỉ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trên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hình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1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hướng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gió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tháng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1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hướng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gió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tháng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7.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581400" y="6472238"/>
            <a:ext cx="3519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Hình 1</a:t>
            </a:r>
            <a:r>
              <a:rPr lang="en-US"/>
              <a:t>. Lược đồ khí hậu</a:t>
            </a:r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Luoc do khi hau Viet Nam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810000" y="0"/>
            <a:ext cx="5294313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124200"/>
            <a:ext cx="3657600" cy="5238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Gió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đông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bắc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5410200" y="-76200"/>
            <a:ext cx="304800" cy="5334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5867400" y="0"/>
            <a:ext cx="304800" cy="5334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4800600" y="-76200"/>
            <a:ext cx="304800" cy="5334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5867400" y="0"/>
            <a:ext cx="304800" cy="5334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>
            <a:off x="6324600" y="76200"/>
            <a:ext cx="228600" cy="457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7010400" y="76200"/>
            <a:ext cx="304800" cy="4572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8153400" y="2362200"/>
            <a:ext cx="609600" cy="3810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8382000" y="3124200"/>
            <a:ext cx="533400" cy="3048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>
            <a:off x="8534400" y="3429000"/>
            <a:ext cx="533400" cy="3048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8610600" y="3886200"/>
            <a:ext cx="533400" cy="3048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8305800" y="2819400"/>
            <a:ext cx="533400" cy="3048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2774 C -0.07361 0.1061 -0.16389 0.24041 -0.2 0.294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1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2773 C -0.07361 0.10611 -0.16389 0.24041 -0.2 0.2940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16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8322 C -0.01528 0.05062 -0.10556 0.18493 -0.14167 0.2385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16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6 -4.95146E-6 C 0.05989 0.15234 -0.04688 0.30491 -0.08959 0.3661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18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2.80166E-6 C 0.03646 0.18932 -0.09375 0.37887 -0.14583 0.4549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6 -2.80166E-6 C 0.02517 0.20504 -0.11632 0.41008 -0.17292 0.4926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2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7919E-6 C -0.11475 0.07422 -0.22934 0.14798 -0.275 0.1775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8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11E-6 C -0.08698 0.05573 -0.17378 0.10891 -0.20833 0.1276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C -0.07135 0.03237 -0.14253 0.06474 -0.17083 0.0776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1214E-7 C -0.06284 0.04509 -0.12534 0.09133 -0.15 0.1109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5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7457E-6 C -0.08351 0.06012 -0.16684 0.12023 -0.2 0.1442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485CEB-7FA3-4D71-BBED-5F12F5CBE465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cxnSp>
        <p:nvCxnSpPr>
          <p:cNvPr id="14339" name="AutoShape 4"/>
          <p:cNvCxnSpPr>
            <a:cxnSpLocks noChangeShapeType="1"/>
          </p:cNvCxnSpPr>
          <p:nvPr/>
        </p:nvCxnSpPr>
        <p:spPr bwMode="auto">
          <a:xfrm>
            <a:off x="5295900" y="68580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40" name="AutoShape 5"/>
          <p:cNvCxnSpPr>
            <a:cxnSpLocks noChangeShapeType="1"/>
          </p:cNvCxnSpPr>
          <p:nvPr/>
        </p:nvCxnSpPr>
        <p:spPr bwMode="auto">
          <a:xfrm>
            <a:off x="5295900" y="68580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1" name="Rectangle 46"/>
          <p:cNvSpPr>
            <a:spLocks noChangeArrowheads="1"/>
          </p:cNvSpPr>
          <p:nvPr/>
        </p:nvSpPr>
        <p:spPr bwMode="auto">
          <a:xfrm>
            <a:off x="995363" y="0"/>
            <a:ext cx="9144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180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4342" name="Text Box 47"/>
          <p:cNvSpPr txBox="1">
            <a:spLocks noChangeArrowheads="1"/>
          </p:cNvSpPr>
          <p:nvPr/>
        </p:nvSpPr>
        <p:spPr bwMode="auto">
          <a:xfrm>
            <a:off x="152400" y="0"/>
            <a:ext cx="1214438" cy="304641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Garamond" pitchFamily="18" charset="0"/>
              </a:rPr>
              <a:t>Gió  tây nam hoặc đông nam</a:t>
            </a:r>
          </a:p>
        </p:txBody>
      </p:sp>
      <p:sp>
        <p:nvSpPr>
          <p:cNvPr id="14343" name="AutoShape 5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01000" y="60198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809" name="Text Box 57"/>
          <p:cNvSpPr txBox="1">
            <a:spLocks noChangeArrowheads="1"/>
          </p:cNvSpPr>
          <p:nvPr/>
        </p:nvSpPr>
        <p:spPr bwMode="auto">
          <a:xfrm>
            <a:off x="7696200" y="130175"/>
            <a:ext cx="1447800" cy="7080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VIỆT NAM</a:t>
            </a:r>
          </a:p>
        </p:txBody>
      </p:sp>
      <p:pic>
        <p:nvPicPr>
          <p:cNvPr id="14345" name="Picture 3" descr="Luoc do khi hau Viet Nam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524000" y="0"/>
            <a:ext cx="58674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434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8963" y="1219200"/>
            <a:ext cx="5619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3205163" y="14478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3281363" y="14478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>
            <a:off x="3357563" y="14478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>
            <a:off x="3433763" y="14478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12"/>
          <p:cNvSpPr>
            <a:spLocks noChangeShapeType="1"/>
          </p:cNvSpPr>
          <p:nvPr/>
        </p:nvSpPr>
        <p:spPr bwMode="auto">
          <a:xfrm>
            <a:off x="3509963" y="14478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13"/>
          <p:cNvSpPr>
            <a:spLocks noChangeShapeType="1"/>
          </p:cNvSpPr>
          <p:nvPr/>
        </p:nvSpPr>
        <p:spPr bwMode="auto">
          <a:xfrm>
            <a:off x="3662363" y="14478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3586163" y="14478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54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8963" y="2133600"/>
            <a:ext cx="5619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Line 16"/>
          <p:cNvSpPr>
            <a:spLocks noChangeShapeType="1"/>
          </p:cNvSpPr>
          <p:nvPr/>
        </p:nvSpPr>
        <p:spPr bwMode="auto">
          <a:xfrm>
            <a:off x="3205163" y="23622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>
            <a:off x="3281363" y="23622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18"/>
          <p:cNvSpPr>
            <a:spLocks noChangeShapeType="1"/>
          </p:cNvSpPr>
          <p:nvPr/>
        </p:nvSpPr>
        <p:spPr bwMode="auto">
          <a:xfrm>
            <a:off x="3357563" y="23622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19"/>
          <p:cNvSpPr>
            <a:spLocks noChangeShapeType="1"/>
          </p:cNvSpPr>
          <p:nvPr/>
        </p:nvSpPr>
        <p:spPr bwMode="auto">
          <a:xfrm>
            <a:off x="3433763" y="23622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20"/>
          <p:cNvSpPr>
            <a:spLocks noChangeShapeType="1"/>
          </p:cNvSpPr>
          <p:nvPr/>
        </p:nvSpPr>
        <p:spPr bwMode="auto">
          <a:xfrm>
            <a:off x="3509963" y="23622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>
            <a:off x="3662363" y="23622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22"/>
          <p:cNvSpPr>
            <a:spLocks noChangeShapeType="1"/>
          </p:cNvSpPr>
          <p:nvPr/>
        </p:nvSpPr>
        <p:spPr bwMode="auto">
          <a:xfrm>
            <a:off x="3586163" y="23622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62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8563" y="2895600"/>
            <a:ext cx="5619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4119563" y="31242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Line 25"/>
          <p:cNvSpPr>
            <a:spLocks noChangeShapeType="1"/>
          </p:cNvSpPr>
          <p:nvPr/>
        </p:nvSpPr>
        <p:spPr bwMode="auto">
          <a:xfrm>
            <a:off x="3890963" y="31242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>
            <a:off x="3814763" y="31242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>
            <a:off x="3738563" y="31242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28"/>
          <p:cNvSpPr>
            <a:spLocks noChangeShapeType="1"/>
          </p:cNvSpPr>
          <p:nvPr/>
        </p:nvSpPr>
        <p:spPr bwMode="auto">
          <a:xfrm>
            <a:off x="4043363" y="31242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29"/>
          <p:cNvSpPr>
            <a:spLocks noChangeShapeType="1"/>
          </p:cNvSpPr>
          <p:nvPr/>
        </p:nvSpPr>
        <p:spPr bwMode="auto">
          <a:xfrm>
            <a:off x="3967163" y="3124200"/>
            <a:ext cx="114300" cy="2286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30"/>
          <p:cNvSpPr>
            <a:spLocks noChangeShapeType="1"/>
          </p:cNvSpPr>
          <p:nvPr/>
        </p:nvSpPr>
        <p:spPr bwMode="auto">
          <a:xfrm flipV="1">
            <a:off x="2133600" y="5562600"/>
            <a:ext cx="538163" cy="381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" name="Line 31"/>
          <p:cNvSpPr>
            <a:spLocks noChangeShapeType="1"/>
          </p:cNvSpPr>
          <p:nvPr/>
        </p:nvSpPr>
        <p:spPr bwMode="auto">
          <a:xfrm flipV="1">
            <a:off x="2290763" y="5867400"/>
            <a:ext cx="533400" cy="457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" name="Line 32"/>
          <p:cNvSpPr>
            <a:spLocks noChangeShapeType="1"/>
          </p:cNvSpPr>
          <p:nvPr/>
        </p:nvSpPr>
        <p:spPr bwMode="auto">
          <a:xfrm flipV="1">
            <a:off x="2057400" y="5181600"/>
            <a:ext cx="533400" cy="457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" name="Line 33"/>
          <p:cNvSpPr>
            <a:spLocks noChangeShapeType="1"/>
          </p:cNvSpPr>
          <p:nvPr/>
        </p:nvSpPr>
        <p:spPr bwMode="auto">
          <a:xfrm flipV="1">
            <a:off x="2895600" y="6324600"/>
            <a:ext cx="4572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34"/>
          <p:cNvSpPr>
            <a:spLocks noChangeShapeType="1"/>
          </p:cNvSpPr>
          <p:nvPr/>
        </p:nvSpPr>
        <p:spPr bwMode="auto">
          <a:xfrm flipV="1">
            <a:off x="2514600" y="6248400"/>
            <a:ext cx="5334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" name="Line 35"/>
          <p:cNvSpPr>
            <a:spLocks noChangeShapeType="1"/>
          </p:cNvSpPr>
          <p:nvPr/>
        </p:nvSpPr>
        <p:spPr bwMode="auto">
          <a:xfrm flipV="1">
            <a:off x="3352800" y="6248400"/>
            <a:ext cx="609600" cy="457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" name="Line 36"/>
          <p:cNvSpPr>
            <a:spLocks noChangeShapeType="1"/>
          </p:cNvSpPr>
          <p:nvPr/>
        </p:nvSpPr>
        <p:spPr bwMode="auto">
          <a:xfrm flipV="1">
            <a:off x="4495800" y="5486400"/>
            <a:ext cx="457200" cy="457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Line 37"/>
          <p:cNvSpPr>
            <a:spLocks noChangeShapeType="1"/>
          </p:cNvSpPr>
          <p:nvPr/>
        </p:nvSpPr>
        <p:spPr bwMode="auto">
          <a:xfrm flipV="1">
            <a:off x="2971800" y="4419600"/>
            <a:ext cx="457200" cy="3048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" name="Line 38"/>
          <p:cNvSpPr>
            <a:spLocks noChangeShapeType="1"/>
          </p:cNvSpPr>
          <p:nvPr/>
        </p:nvSpPr>
        <p:spPr bwMode="auto">
          <a:xfrm flipV="1">
            <a:off x="2438400" y="3962400"/>
            <a:ext cx="528638" cy="381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" name="Line 39"/>
          <p:cNvSpPr>
            <a:spLocks noChangeShapeType="1"/>
          </p:cNvSpPr>
          <p:nvPr/>
        </p:nvSpPr>
        <p:spPr bwMode="auto">
          <a:xfrm flipV="1">
            <a:off x="1905000" y="1752600"/>
            <a:ext cx="381000" cy="3048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" name="Line 40"/>
          <p:cNvSpPr>
            <a:spLocks noChangeShapeType="1"/>
          </p:cNvSpPr>
          <p:nvPr/>
        </p:nvSpPr>
        <p:spPr bwMode="auto">
          <a:xfrm flipV="1">
            <a:off x="2290763" y="2667000"/>
            <a:ext cx="376237" cy="381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" name="Line 41"/>
          <p:cNvSpPr>
            <a:spLocks noChangeShapeType="1"/>
          </p:cNvSpPr>
          <p:nvPr/>
        </p:nvSpPr>
        <p:spPr bwMode="auto">
          <a:xfrm flipV="1">
            <a:off x="2671763" y="3048000"/>
            <a:ext cx="452437" cy="381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" name="Line 42"/>
          <p:cNvSpPr>
            <a:spLocks noChangeShapeType="1"/>
          </p:cNvSpPr>
          <p:nvPr/>
        </p:nvSpPr>
        <p:spPr bwMode="auto">
          <a:xfrm flipV="1">
            <a:off x="2514600" y="4267200"/>
            <a:ext cx="533400" cy="381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/>
        </p:nvSpPr>
        <p:spPr bwMode="auto">
          <a:xfrm flipV="1">
            <a:off x="2443163" y="3505200"/>
            <a:ext cx="685800" cy="457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" name="Line 44"/>
          <p:cNvSpPr>
            <a:spLocks noChangeShapeType="1"/>
          </p:cNvSpPr>
          <p:nvPr/>
        </p:nvSpPr>
        <p:spPr bwMode="auto">
          <a:xfrm flipH="1" flipV="1">
            <a:off x="3967163" y="1676400"/>
            <a:ext cx="457200" cy="381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" name="Line 45"/>
          <p:cNvSpPr>
            <a:spLocks noChangeShapeType="1"/>
          </p:cNvSpPr>
          <p:nvPr/>
        </p:nvSpPr>
        <p:spPr bwMode="auto">
          <a:xfrm flipH="1" flipV="1">
            <a:off x="4119563" y="1371600"/>
            <a:ext cx="685800" cy="3810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4385" name="Picture 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5763" y="3733800"/>
            <a:ext cx="5619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Line 49"/>
          <p:cNvSpPr>
            <a:spLocks noChangeShapeType="1"/>
          </p:cNvSpPr>
          <p:nvPr/>
        </p:nvSpPr>
        <p:spPr bwMode="auto">
          <a:xfrm>
            <a:off x="4652963" y="39624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Line 50"/>
          <p:cNvSpPr>
            <a:spLocks noChangeShapeType="1"/>
          </p:cNvSpPr>
          <p:nvPr/>
        </p:nvSpPr>
        <p:spPr bwMode="auto">
          <a:xfrm>
            <a:off x="4576763" y="39624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Line 51"/>
          <p:cNvSpPr>
            <a:spLocks noChangeShapeType="1"/>
          </p:cNvSpPr>
          <p:nvPr/>
        </p:nvSpPr>
        <p:spPr bwMode="auto">
          <a:xfrm>
            <a:off x="4500563" y="40386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Line 52"/>
          <p:cNvSpPr>
            <a:spLocks noChangeShapeType="1"/>
          </p:cNvSpPr>
          <p:nvPr/>
        </p:nvSpPr>
        <p:spPr bwMode="auto">
          <a:xfrm>
            <a:off x="4424363" y="40386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53"/>
          <p:cNvSpPr>
            <a:spLocks noChangeShapeType="1"/>
          </p:cNvSpPr>
          <p:nvPr/>
        </p:nvSpPr>
        <p:spPr bwMode="auto">
          <a:xfrm>
            <a:off x="4348163" y="4038600"/>
            <a:ext cx="152400" cy="304800"/>
          </a:xfrm>
          <a:prstGeom prst="line">
            <a:avLst/>
          </a:prstGeom>
          <a:noFill/>
          <a:ln w="38100">
            <a:solidFill>
              <a:srgbClr val="66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56"/>
          <p:cNvSpPr>
            <a:spLocks noChangeShapeType="1"/>
          </p:cNvSpPr>
          <p:nvPr/>
        </p:nvSpPr>
        <p:spPr bwMode="auto">
          <a:xfrm flipH="1" flipV="1">
            <a:off x="3890963" y="1981200"/>
            <a:ext cx="457200" cy="3048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0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0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0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2774 L 0.1125 -0.08322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5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3305 L 0.13333 -0.11119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7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2774 L 0.12917 -0.11651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72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31 0.02774 L 0.21198 -0.11651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7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4 0.02773 L 0.17031 -0.11651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7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2751 L 0.0875 -0.11674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7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02774 L 0.17031 -0.1165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7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2774 L 0.24583 -0.26074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44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02773 L 0.32865 -0.26075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4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4 0.02774 L 0.32864 -0.26075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44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11 L 0.25 -0.29959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2774 L 0.18333 -0.19417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11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2774 L 0.175 -0.17753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103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19 0.02774 L -0.04219 -0.10541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67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2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2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7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2774 L -0.12916 -0.09431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61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2774 L -0.12917 -0.09431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61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2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7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2774 L -0.12917 -0.09431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4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707FEC9-A6B8-4A4D-A581-AD943CD6D378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2286000" y="1066800"/>
          <a:ext cx="4953000" cy="5562600"/>
        </p:xfrm>
        <a:graphic>
          <a:graphicData uri="http://schemas.openxmlformats.org/presentationml/2006/ole">
            <p:oleObj spid="_x0000_s1026" name="PhotoImpact" r:id="rId3" imgW="7352381" imgH="9523810" progId="PI3.Image">
              <p:embed/>
            </p:oleObj>
          </a:graphicData>
        </a:graphic>
      </p:graphicFrame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152400" y="0"/>
            <a:ext cx="8991600" cy="10779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C00000"/>
                </a:solidFill>
                <a:latin typeface="+mn-lt"/>
              </a:rPr>
              <a:t>Khí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</a:rPr>
              <a:t>hậu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</a:rPr>
              <a:t>miền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</a:rPr>
              <a:t>Bắc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</a:rPr>
              <a:t>miền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Nam </a:t>
            </a:r>
            <a:r>
              <a:rPr lang="en-US" sz="3200" b="1" dirty="0" err="1">
                <a:solidFill>
                  <a:srgbClr val="C00000"/>
                </a:solidFill>
                <a:latin typeface="+mn-lt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</a:rPr>
              <a:t>nhau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n-lt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1FEBE9-675C-41CC-AEC0-69A6E1BCDA34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8852" name="Freeform 4"/>
          <p:cNvSpPr>
            <a:spLocks/>
          </p:cNvSpPr>
          <p:nvPr/>
        </p:nvSpPr>
        <p:spPr bwMode="auto">
          <a:xfrm rot="9281169" flipH="1" flipV="1">
            <a:off x="5211763" y="3086100"/>
            <a:ext cx="371475" cy="114300"/>
          </a:xfrm>
          <a:custGeom>
            <a:avLst/>
            <a:gdLst>
              <a:gd name="T0" fmla="*/ 2147483647 w 216"/>
              <a:gd name="T1" fmla="*/ 2147483647 h 112"/>
              <a:gd name="T2" fmla="*/ 2147483647 w 216"/>
              <a:gd name="T3" fmla="*/ 2147483647 h 112"/>
              <a:gd name="T4" fmla="*/ 2147483647 w 216"/>
              <a:gd name="T5" fmla="*/ 2147483647 h 112"/>
              <a:gd name="T6" fmla="*/ 0 60000 65536"/>
              <a:gd name="T7" fmla="*/ 0 60000 65536"/>
              <a:gd name="T8" fmla="*/ 0 60000 65536"/>
              <a:gd name="T9" fmla="*/ 0 w 216"/>
              <a:gd name="T10" fmla="*/ 0 h 112"/>
              <a:gd name="T11" fmla="*/ 216 w 216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" h="112">
                <a:moveTo>
                  <a:pt x="216" y="16"/>
                </a:moveTo>
                <a:cubicBezTo>
                  <a:pt x="132" y="8"/>
                  <a:pt x="48" y="0"/>
                  <a:pt x="24" y="16"/>
                </a:cubicBezTo>
                <a:cubicBezTo>
                  <a:pt x="0" y="32"/>
                  <a:pt x="72" y="96"/>
                  <a:pt x="72" y="112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200400" y="6396038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VIỆT NAM</a:t>
            </a:r>
          </a:p>
        </p:txBody>
      </p:sp>
      <p:graphicFrame>
        <p:nvGraphicFramePr>
          <p:cNvPr id="2050" name="Object 20"/>
          <p:cNvGraphicFramePr>
            <a:graphicFrameLocks noChangeAspect="1"/>
          </p:cNvGraphicFramePr>
          <p:nvPr/>
        </p:nvGraphicFramePr>
        <p:xfrm>
          <a:off x="2286000" y="152400"/>
          <a:ext cx="5294313" cy="6096000"/>
        </p:xfrm>
        <a:graphic>
          <a:graphicData uri="http://schemas.openxmlformats.org/presentationml/2006/ole">
            <p:oleObj spid="_x0000_s2050" name="PhotoImpact" r:id="rId3" imgW="7352381" imgH="9523810" progId="PI3.Image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17E6153-9910-401F-9E93-0D951B57D4D5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78852" name="Freeform 4"/>
          <p:cNvSpPr>
            <a:spLocks/>
          </p:cNvSpPr>
          <p:nvPr/>
        </p:nvSpPr>
        <p:spPr bwMode="auto">
          <a:xfrm rot="9281169" flipH="1" flipV="1">
            <a:off x="5211763" y="3086100"/>
            <a:ext cx="371475" cy="114300"/>
          </a:xfrm>
          <a:custGeom>
            <a:avLst/>
            <a:gdLst>
              <a:gd name="T0" fmla="*/ 2147483647 w 216"/>
              <a:gd name="T1" fmla="*/ 2147483647 h 112"/>
              <a:gd name="T2" fmla="*/ 2147483647 w 216"/>
              <a:gd name="T3" fmla="*/ 2147483647 h 112"/>
              <a:gd name="T4" fmla="*/ 2147483647 w 216"/>
              <a:gd name="T5" fmla="*/ 2147483647 h 112"/>
              <a:gd name="T6" fmla="*/ 0 60000 65536"/>
              <a:gd name="T7" fmla="*/ 0 60000 65536"/>
              <a:gd name="T8" fmla="*/ 0 60000 65536"/>
              <a:gd name="T9" fmla="*/ 0 w 216"/>
              <a:gd name="T10" fmla="*/ 0 h 112"/>
              <a:gd name="T11" fmla="*/ 216 w 216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" h="112">
                <a:moveTo>
                  <a:pt x="216" y="16"/>
                </a:moveTo>
                <a:cubicBezTo>
                  <a:pt x="132" y="8"/>
                  <a:pt x="48" y="0"/>
                  <a:pt x="24" y="16"/>
                </a:cubicBezTo>
                <a:cubicBezTo>
                  <a:pt x="0" y="32"/>
                  <a:pt x="72" y="96"/>
                  <a:pt x="72" y="112"/>
                </a:cubicBezTo>
              </a:path>
            </a:pathLst>
          </a:custGeom>
          <a:noFill/>
          <a:ln w="76200">
            <a:solidFill>
              <a:srgbClr val="996633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246438" y="6397625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Lược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VIỆT NAM</a:t>
            </a:r>
          </a:p>
        </p:txBody>
      </p:sp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2286000" y="76200"/>
          <a:ext cx="5294313" cy="6248400"/>
        </p:xfrm>
        <a:graphic>
          <a:graphicData uri="http://schemas.openxmlformats.org/presentationml/2006/ole">
            <p:oleObj spid="_x0000_s3074" name="PhotoImpact" r:id="rId3" imgW="7352381" imgH="9523810" progId="PI3.Image">
              <p:embed/>
            </p:oleObj>
          </a:graphicData>
        </a:graphic>
      </p:graphicFrame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-76200" y="2590800"/>
            <a:ext cx="3810000" cy="685800"/>
          </a:xfrm>
          <a:prstGeom prst="wedgeRectCallout">
            <a:avLst>
              <a:gd name="adj1" fmla="val 73125"/>
              <a:gd name="adj2" fmla="val 30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Dãy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núi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Bạch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Mã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0" y="2590800"/>
            <a:ext cx="3810000" cy="685800"/>
          </a:xfrm>
          <a:prstGeom prst="wedgeRectCallout">
            <a:avLst>
              <a:gd name="adj1" fmla="val 73125"/>
              <a:gd name="adj2" fmla="val 30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Dãy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núi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Bạch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Mã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1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322"/>
  <p:tag name="VIOLETTITLE" val="địa lí lớp 5"/>
  <p:tag name="VIOLETLESSON" val="3"/>
  <p:tag name="VIOLETCATID" val="8048935"/>
  <p:tag name="VIOLETSUBJECT" val="Địa lý 5"/>
  <p:tag name="VIOLETAUTHORID" val="3476459"/>
  <p:tag name="VIOLETAUTHORNAME" val="Đặng Văn Xuân"/>
  <p:tag name="VIOLETAUTHORAVATAR" val="3476459.jpg"/>
  <p:tag name="VIOLETAUTHORADDRESS" val="th đỗ thừa tự - cà mau"/>
  <p:tag name="VIOLETDATE" val="2013-09-25 23:45:59"/>
  <p:tag name="VIOLETHIT" val="102"/>
  <p:tag name="VIOLETLIKE" val="0"/>
  <p:tag name="MMPROD_NEXTUNIQUEID" val="10016"/>
  <p:tag name="MMPROD_UIDATA" val="&lt;database version=&quot;7.0&quot;&gt;&lt;object type=&quot;1&quot; unique_id=&quot;10001&quot;&gt;&lt;object type=&quot;8&quot; unique_id=&quot;11865&quot;&gt;&lt;/object&gt;&lt;object type=&quot;2&quot; unique_id=&quot;11866&quot;&gt;&lt;object type=&quot;3&quot; unique_id=&quot;11867&quot;&gt;&lt;property id=&quot;20148&quot; value=&quot;5&quot;/&gt;&lt;property id=&quot;20300&quot; value=&quot;Slide 1&quot;/&gt;&lt;property id=&quot;20307&quot; value=&quot;352&quot;/&gt;&lt;/object&gt;&lt;object type=&quot;3&quot; unique_id=&quot;11868&quot;&gt;&lt;property id=&quot;20148&quot; value=&quot;5&quot;/&gt;&lt;property id=&quot;20300&quot; value=&quot;Slide 2 - &amp;quot; Bài 3:   KHÍ HẬU&amp;quot;&quot;/&gt;&lt;property id=&quot;20307&quot; value=&quot;292&quot;/&gt;&lt;/object&gt;&lt;object type=&quot;3&quot; unique_id=&quot;11869&quot;&gt;&lt;property id=&quot;20148&quot; value=&quot;5&quot;/&gt;&lt;property id=&quot;20300&quot; value=&quot;Slide 3&quot;/&gt;&lt;property id=&quot;20307&quot; value=&quot;344&quot;/&gt;&lt;/object&gt;&lt;object type=&quot;3&quot; unique_id=&quot;11870&quot;&gt;&lt;property id=&quot;20148&quot; value=&quot;5&quot;/&gt;&lt;property id=&quot;20300&quot; value=&quot;Slide 4&quot;/&gt;&lt;property id=&quot;20307&quot; value=&quot;348&quot;/&gt;&lt;/object&gt;&lt;object type=&quot;3&quot; unique_id=&quot;11871&quot;&gt;&lt;property id=&quot;20148&quot; value=&quot;5&quot;/&gt;&lt;property id=&quot;20300&quot; value=&quot;Slide 5&quot;/&gt;&lt;property id=&quot;20307&quot; value=&quot;347&quot;/&gt;&lt;/object&gt;&lt;object type=&quot;3&quot; unique_id=&quot;11872&quot;&gt;&lt;property id=&quot;20148&quot; value=&quot;5&quot;/&gt;&lt;property id=&quot;20300&quot; value=&quot;Slide 6&quot;/&gt;&lt;property id=&quot;20307&quot; value=&quot;317&quot;/&gt;&lt;/object&gt;&lt;object type=&quot;3&quot; unique_id=&quot;11873&quot;&gt;&lt;property id=&quot;20148&quot; value=&quot;5&quot;/&gt;&lt;property id=&quot;20300&quot; value=&quot;Slide 7&quot;/&gt;&lt;property id=&quot;20307&quot; value=&quot;320&quot;/&gt;&lt;/object&gt;&lt;object type=&quot;3&quot; unique_id=&quot;11874&quot;&gt;&lt;property id=&quot;20148&quot; value=&quot;5&quot;/&gt;&lt;property id=&quot;20300&quot; value=&quot;Slide 8&quot;/&gt;&lt;property id=&quot;20307&quot; value=&quot;321&quot;/&gt;&lt;/object&gt;&lt;object type=&quot;3&quot; unique_id=&quot;11875&quot;&gt;&lt;property id=&quot;20148&quot; value=&quot;5&quot;/&gt;&lt;property id=&quot;20300&quot; value=&quot;Slide 9&quot;/&gt;&lt;property id=&quot;20307&quot; value=&quot;345&quot;/&gt;&lt;/object&gt;&lt;object type=&quot;3&quot; unique_id=&quot;11876&quot;&gt;&lt;property id=&quot;20148&quot; value=&quot;5&quot;/&gt;&lt;property id=&quot;20300&quot; value=&quot;Slide 10&quot;/&gt;&lt;property id=&quot;20307&quot; value=&quot;349&quot;/&gt;&lt;/object&gt;&lt;object type=&quot;3&quot; unique_id=&quot;11877&quot;&gt;&lt;property id=&quot;20148&quot; value=&quot;5&quot;/&gt;&lt;property id=&quot;20300&quot; value=&quot;Slide 11 - &amp;quot;    Dựa vào bảng số lệu, hãy nhận xét về sự chênh lệch nhiệt độ trung bình giữa tháng 1 và tháng 7 của Hà Nội và  &quot;/&gt;&lt;property id=&quot;20307&quot; value=&quot;326&quot;/&gt;&lt;/object&gt;&lt;object type=&quot;3&quot; unique_id=&quot;11878&quot;&gt;&lt;property id=&quot;20148&quot; value=&quot;5&quot;/&gt;&lt;property id=&quot;20300&quot; value=&quot;Slide 12&quot;/&gt;&lt;property id=&quot;20307&quot; value=&quot;329&quot;/&gt;&lt;/object&gt;&lt;object type=&quot;3&quot; unique_id=&quot;11879&quot;&gt;&lt;property id=&quot;20148&quot; value=&quot;5&quot;/&gt;&lt;property id=&quot;20300&quot; value=&quot;Slide 13 - &amp;quot;Nhất nước nhì phân&amp;quot;&quot;/&gt;&lt;property id=&quot;20307&quot; value=&quot;330&quot;/&gt;&lt;/object&gt;&lt;object type=&quot;3&quot; unique_id=&quot;11880&quot;&gt;&lt;property id=&quot;20148&quot; value=&quot;5&quot;/&gt;&lt;property id=&quot;20300&quot; value=&quot;Slide 14&quot;/&gt;&lt;property id=&quot;20307&quot; value=&quot;331&quot;/&gt;&lt;/object&gt;&lt;object type=&quot;3&quot; unique_id=&quot;11881&quot;&gt;&lt;property id=&quot;20148&quot; value=&quot;5&quot;/&gt;&lt;property id=&quot;20300&quot; value=&quot;Slide 15&quot;/&gt;&lt;property id=&quot;20307&quot; value=&quot;332&quot;/&gt;&lt;/object&gt;&lt;object type=&quot;3&quot; unique_id=&quot;11882&quot;&gt;&lt;property id=&quot;20148&quot; value=&quot;5&quot;/&gt;&lt;property id=&quot;20300&quot; value=&quot;Slide 16&quot;/&gt;&lt;property id=&quot;20307&quot; value=&quot;335&quot;/&gt;&lt;/object&gt;&lt;object type=&quot;3&quot; unique_id=&quot;11883&quot;&gt;&lt;property id=&quot;20148&quot; value=&quot;5&quot;/&gt;&lt;property id=&quot;20300&quot; value=&quot;Slide 17&quot;/&gt;&lt;property id=&quot;20307&quot; value=&quot;336&quot;/&gt;&lt;/object&gt;&lt;object type=&quot;3&quot; unique_id=&quot;11884&quot;&gt;&lt;property id=&quot;20148&quot; value=&quot;5&quot;/&gt;&lt;property id=&quot;20300&quot; value=&quot;Slide 18&quot;/&gt;&lt;property id=&quot;20307&quot; value=&quot;337&quot;/&gt;&lt;/object&gt;&lt;object type=&quot;3&quot; unique_id=&quot;11885&quot;&gt;&lt;property id=&quot;20148&quot; value=&quot;5&quot;/&gt;&lt;property id=&quot;20300&quot; value=&quot;Slide 19&quot;/&gt;&lt;property id=&quot;20307&quot; value=&quot;338&quot;/&gt;&lt;/object&gt;&lt;object type=&quot;3&quot; unique_id=&quot;11886&quot;&gt;&lt;property id=&quot;20148&quot; value=&quot;5&quot;/&gt;&lt;property id=&quot;20300&quot; value=&quot;Slide 20&quot;/&gt;&lt;property id=&quot;20307&quot; value=&quot;339&quot;/&gt;&lt;/object&gt;&lt;object type=&quot;3&quot; unique_id=&quot;11887&quot;&gt;&lt;property id=&quot;20148&quot; value=&quot;5&quot;/&gt;&lt;property id=&quot;20300&quot; value=&quot;Slide 21 - &amp;quot;Kết luận&amp;quot;&quot;/&gt;&lt;property id=&quot;20307&quot; value=&quot;34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</TotalTime>
  <Words>434</Words>
  <Application>Microsoft PowerPoint</Application>
  <PresentationFormat>On-screen Show (4:3)</PresentationFormat>
  <Paragraphs>67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Times</vt:lpstr>
      <vt:lpstr>Arial</vt:lpstr>
      <vt:lpstr>Times New Roman</vt:lpstr>
      <vt:lpstr>Wingdings 2</vt:lpstr>
      <vt:lpstr>Garamond</vt:lpstr>
      <vt:lpstr>Wingdings 3</vt:lpstr>
      <vt:lpstr>Calibri</vt:lpstr>
      <vt:lpstr>Office Theme</vt:lpstr>
      <vt:lpstr>Ulead PhotoImpact Image</vt:lpstr>
      <vt:lpstr>Slide 1</vt:lpstr>
      <vt:lpstr> Bài 3:   KHÍ HẬU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   Dựa vào bảng số lệu, hãy nhận xét về sự chênh lệch nhiệt độ trung bình giữa tháng 1 và tháng 7 của Hà Nội và  Thành phố Hồ Chí Minh.</vt:lpstr>
      <vt:lpstr>Slide 12</vt:lpstr>
      <vt:lpstr>Nhất nước nhì phân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Kết luận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Gary Blue</dc:creator>
  <cp:lastModifiedBy>AutoBVT</cp:lastModifiedBy>
  <cp:revision>412</cp:revision>
  <dcterms:created xsi:type="dcterms:W3CDTF">2002-01-05T04:04:38Z</dcterms:created>
  <dcterms:modified xsi:type="dcterms:W3CDTF">2016-01-21T05:11:38Z</dcterms:modified>
</cp:coreProperties>
</file>